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9" r:id="rId6"/>
    <p:sldId id="273" r:id="rId7"/>
    <p:sldId id="272" r:id="rId8"/>
    <p:sldId id="274" r:id="rId9"/>
    <p:sldId id="277" r:id="rId10"/>
    <p:sldId id="270" r:id="rId11"/>
    <p:sldId id="275" r:id="rId12"/>
    <p:sldId id="271" r:id="rId13"/>
    <p:sldId id="278" r:id="rId14"/>
    <p:sldId id="279" r:id="rId15"/>
    <p:sldId id="280" r:id="rId16"/>
    <p:sldId id="262" r:id="rId17"/>
    <p:sldId id="263" r:id="rId18"/>
    <p:sldId id="26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B7739-84A7-4F6B-ACEA-56B5C33DBE38}" v="285" dt="2023-04-18T10:13:30.532"/>
    <p1510:client id="{41927C16-2469-4C6C-A2AA-86894FE63D90}" v="66" dt="2023-04-18T20:25:09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A98C-3612-419A-981B-D2071181CBB0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223FB-F041-4981-8B0C-1C27CA48D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9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223FB-F041-4981-8B0C-1C27CA48DF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223FB-F041-4981-8B0C-1C27CA48DF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2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223FB-F041-4981-8B0C-1C27CA48DF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223FB-F041-4981-8B0C-1C27CA48DF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8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8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9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0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5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1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0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0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3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8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3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1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rabcad.com/library/pick-and-place-3-dual-stroke-pneumatic-cylinder" TargetMode="External"/><Relationship Id="rId7" Type="http://schemas.openxmlformats.org/officeDocument/2006/relationships/hyperlink" Target="https://unchainedrobotics.de/en/category/robot?gclid=CjwKCAjw__ihBhADEiwAXEazJhwpuetSYVpEdtJtHs8anPCUP3S3_c6aYClsN3SB6gSLjR3sYeajYBoCxU4QAvD_BwE&amp;fbclid=IwAR0ruTwadZeuI2r6St9NESKBK-4ZghPZIP4HAVGRw36qHpJ5Lbr3x6QW6b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factory.cc/the-most-affordable-collaborative-robots-comparison2?gclid=CjwKCAjw__ihBhADEiwAXEazJhaP1n1jE1r1osqE95RTM_ePLh34btP5JCogT6_IpjLuND4TytDh9xoCK8gQAvD_BwE" TargetMode="External"/><Relationship Id="rId5" Type="http://schemas.openxmlformats.org/officeDocument/2006/relationships/hyperlink" Target="https://youtu.be/0ULSCdUnCHE" TargetMode="External"/><Relationship Id="rId4" Type="http://schemas.openxmlformats.org/officeDocument/2006/relationships/hyperlink" Target="https://grabcad.com/library/robot-arm-6-axes-prototype-1?fbclid=IwAR1edEvQKQ0nBS906f2tvJLsznx2aAl6YD5QB75bwRsfYkEqUFwqg3sa4e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C6DE230-4AEF-E4CD-45C1-B0B54E34F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" r="971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515C0-B43F-851D-0C7F-BFC3BDD42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4623656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Pneumatic Lift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78F11-C351-B6A2-D452-2E18DCA0C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Team Jantrik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20BA9-8961-9F2E-8457-3070089F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828" y="5595856"/>
            <a:ext cx="1205898" cy="130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7E1C638-6CAE-A6CC-DD52-FED468AD64E1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709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9628-8C3F-ED43-F2EA-F6D42CCD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Rotary Robotic Arm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7CB12CD-7D78-EDE8-4FAF-DCED8F36A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7" y="2170409"/>
            <a:ext cx="3398640" cy="3341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1D231-C5F5-F81B-98D3-EA6DFCAFC638}"/>
              </a:ext>
            </a:extLst>
          </p:cNvPr>
          <p:cNvSpPr txBox="1"/>
          <p:nvPr/>
        </p:nvSpPr>
        <p:spPr>
          <a:xfrm>
            <a:off x="1604202" y="5563360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View</a:t>
            </a: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6D714DA6-2073-B292-215C-E406CA1B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1" y="2170409"/>
            <a:ext cx="3547738" cy="3336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5BA995-070F-B8D6-3180-3AA6468DE44F}"/>
              </a:ext>
            </a:extLst>
          </p:cNvPr>
          <p:cNvSpPr txBox="1"/>
          <p:nvPr/>
        </p:nvSpPr>
        <p:spPr>
          <a:xfrm>
            <a:off x="5334000" y="5570136"/>
            <a:ext cx="107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View</a:t>
            </a:r>
          </a:p>
        </p:txBody>
      </p:sp>
      <p:pic>
        <p:nvPicPr>
          <p:cNvPr id="11" name="Picture 10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D6430DA8-EC1C-FA86-31F1-A5156C8D7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81" y="2170410"/>
            <a:ext cx="3540708" cy="3336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06E93-D93D-E926-D44A-4A4BD27A0B3F}"/>
              </a:ext>
            </a:extLst>
          </p:cNvPr>
          <p:cNvSpPr txBox="1"/>
          <p:nvPr/>
        </p:nvSpPr>
        <p:spPr>
          <a:xfrm>
            <a:off x="9160663" y="557182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View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CFD2F40-9692-E8E9-3760-814AE6CA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5A2E5BCB-5C76-D8E4-7C72-87366EBE7044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1788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9628-8C3F-ED43-F2EA-F6D42CCD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Rotary Robotic Arm</a:t>
            </a:r>
            <a:endParaRPr lang="en-US" dirty="0"/>
          </a:p>
        </p:txBody>
      </p:sp>
      <p:pic>
        <p:nvPicPr>
          <p:cNvPr id="14" name="Picture 13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21BE184A-3B24-AD77-6E4D-CC735D141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75" y="1941909"/>
            <a:ext cx="3970396" cy="3739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595DB0-04DE-4671-2745-66BB53E973ED}"/>
              </a:ext>
            </a:extLst>
          </p:cNvPr>
          <p:cNvSpPr txBox="1"/>
          <p:nvPr/>
        </p:nvSpPr>
        <p:spPr>
          <a:xfrm>
            <a:off x="7486878" y="5701015"/>
            <a:ext cx="101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08E9358-4207-4A83-32D9-10C81FEB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941909"/>
            <a:ext cx="3967478" cy="3811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C6C5FA-0FD3-569B-120D-E8612234A021}"/>
              </a:ext>
            </a:extLst>
          </p:cNvPr>
          <p:cNvSpPr txBox="1"/>
          <p:nvPr/>
        </p:nvSpPr>
        <p:spPr>
          <a:xfrm>
            <a:off x="3058066" y="577344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View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CFD2F40-9692-E8E9-3760-814AE6CA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3E27315-2703-9E0F-B294-F8B249D82C68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43687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514-1AF8-5EEF-54C0-00211BD2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Rotary Robotic Arm</a:t>
            </a:r>
            <a:endParaRPr lang="en-US" dirty="0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5C905FB-1DFB-5D71-2D86-10279949E1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837248"/>
            <a:ext cx="9245599" cy="4734149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5B8DF4E-60F8-4CD5-12C4-EE3E74E0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5A5B63A-1F6C-F590-6A4A-B2BB6177B49E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514-1AF8-5EEF-54C0-00211BD2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Rotary Robotic Arm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B8DF4E-60F8-4CD5-12C4-EE3E74E0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5A5B63A-1F6C-F590-6A4A-B2BB6177B49E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F693DFAF-E45C-ACC2-356C-092CC3A2B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67" y="1908033"/>
            <a:ext cx="6811889" cy="4433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86E7C-AECA-C331-4B73-4341A0C47331}"/>
              </a:ext>
            </a:extLst>
          </p:cNvPr>
          <p:cNvSpPr txBox="1"/>
          <p:nvPr/>
        </p:nvSpPr>
        <p:spPr>
          <a:xfrm>
            <a:off x="1261533" y="2302933"/>
            <a:ext cx="146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</a:t>
            </a:r>
          </a:p>
          <a:p>
            <a:r>
              <a:rPr lang="en-US" dirty="0"/>
              <a:t>Quick-stepper</a:t>
            </a:r>
          </a:p>
        </p:txBody>
      </p:sp>
    </p:spTree>
    <p:extLst>
      <p:ext uri="{BB962C8B-B14F-4D97-AF65-F5344CB8AC3E}">
        <p14:creationId xmlns:p14="http://schemas.microsoft.com/office/powerpoint/2010/main" val="21171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514-1AF8-5EEF-54C0-00211BD2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Rotary Robotic Arm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B8DF4E-60F8-4CD5-12C4-EE3E74E0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5A5B63A-1F6C-F590-6A4A-B2BB6177B49E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05AD834-847B-F155-625C-9014A1897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68" y="1913467"/>
            <a:ext cx="8352197" cy="44704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9D950-2344-E1E6-3715-E8B045B26698}"/>
              </a:ext>
            </a:extLst>
          </p:cNvPr>
          <p:cNvSpPr txBox="1"/>
          <p:nvPr/>
        </p:nvSpPr>
        <p:spPr>
          <a:xfrm>
            <a:off x="1261533" y="2302933"/>
            <a:ext cx="146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</a:t>
            </a:r>
          </a:p>
          <a:p>
            <a:r>
              <a:rPr lang="en-US" dirty="0"/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89548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4D5-FD03-BE5B-AA34-8659719B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of claw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73E555D-A31B-02CA-AFB5-F37F474A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929"/>
            <a:ext cx="9414675" cy="376078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44D866B-43DA-967C-53E3-8C11F7FE6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92" y="1956929"/>
            <a:ext cx="3980419" cy="3760788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89602D-E1BA-4F3C-8C60-EF86533F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77" y="1956929"/>
            <a:ext cx="4194546" cy="3688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B36B40-50A3-0A7B-D59E-2AC03A9B5FB3}"/>
              </a:ext>
            </a:extLst>
          </p:cNvPr>
          <p:cNvSpPr txBox="1"/>
          <p:nvPr/>
        </p:nvSpPr>
        <p:spPr>
          <a:xfrm>
            <a:off x="242220" y="5827644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BA1C6-D6CF-A00C-C308-F046FBCE4848}"/>
              </a:ext>
            </a:extLst>
          </p:cNvPr>
          <p:cNvSpPr txBox="1"/>
          <p:nvPr/>
        </p:nvSpPr>
        <p:spPr>
          <a:xfrm>
            <a:off x="4650519" y="5827644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Frictional Contact Stress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1570A-12E3-D124-5096-CA688805178C}"/>
              </a:ext>
            </a:extLst>
          </p:cNvPr>
          <p:cNvSpPr txBox="1"/>
          <p:nvPr/>
        </p:nvSpPr>
        <p:spPr>
          <a:xfrm>
            <a:off x="8529983" y="5827644"/>
            <a:ext cx="369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 model forces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41530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F945-10EB-56D0-392F-C21CB554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Benefits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1B3C51-41C5-F4D6-E745-236F386E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ECEC9AD-B383-A410-A4B4-0051286972D0}"/>
              </a:ext>
            </a:extLst>
          </p:cNvPr>
          <p:cNvSpPr/>
          <p:nvPr/>
        </p:nvSpPr>
        <p:spPr>
          <a:xfrm>
            <a:off x="4313767" y="1934262"/>
            <a:ext cx="3200400" cy="2743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FEA84-8E04-E7B2-7EED-AAAAF1B7999B}"/>
              </a:ext>
            </a:extLst>
          </p:cNvPr>
          <p:cNvSpPr txBox="1"/>
          <p:nvPr/>
        </p:nvSpPr>
        <p:spPr>
          <a:xfrm rot="18111396">
            <a:off x="4199954" y="2807614"/>
            <a:ext cx="139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59FF5-71A8-88F6-FF5B-A768827BA104}"/>
              </a:ext>
            </a:extLst>
          </p:cNvPr>
          <p:cNvSpPr txBox="1"/>
          <p:nvPr/>
        </p:nvSpPr>
        <p:spPr>
          <a:xfrm rot="3403277">
            <a:off x="6409755" y="3198167"/>
            <a:ext cx="139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Safety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F60BC-C4AB-DD91-AB99-6B3028BB8DEB}"/>
              </a:ext>
            </a:extLst>
          </p:cNvPr>
          <p:cNvSpPr txBox="1"/>
          <p:nvPr/>
        </p:nvSpPr>
        <p:spPr>
          <a:xfrm>
            <a:off x="5530107" y="4716128"/>
            <a:ext cx="139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64B72-75BF-965C-D265-0110DB21610B}"/>
              </a:ext>
            </a:extLst>
          </p:cNvPr>
          <p:cNvSpPr txBox="1"/>
          <p:nvPr/>
        </p:nvSpPr>
        <p:spPr>
          <a:xfrm>
            <a:off x="1097280" y="2719889"/>
            <a:ext cx="34036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Less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efficiency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Less energy consumption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No manual labor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1DA0-2EEA-C1A6-B276-C476DAD38482}"/>
              </a:ext>
            </a:extLst>
          </p:cNvPr>
          <p:cNvSpPr txBox="1"/>
          <p:nvPr/>
        </p:nvSpPr>
        <p:spPr>
          <a:xfrm>
            <a:off x="7698662" y="2875530"/>
            <a:ext cx="242993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No human errors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Less accidents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controllable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ECAE6-868E-F97D-B469-823BE114470F}"/>
              </a:ext>
            </a:extLst>
          </p:cNvPr>
          <p:cNvSpPr txBox="1"/>
          <p:nvPr/>
        </p:nvSpPr>
        <p:spPr>
          <a:xfrm>
            <a:off x="3649132" y="5197971"/>
            <a:ext cx="532553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Less expensive than hydraulic or electrical systems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Cheaper energy source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Comparatively budget friendly management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D3C9A2E-8D68-FD85-CB2A-B611E6A1AC49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09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F945-10EB-56D0-392F-C21CB554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–Time-Energy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4560-8968-20D5-A557-F3AE93CBF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188" y="3057283"/>
            <a:ext cx="3326480" cy="55879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25k - 40k USD</a:t>
            </a:r>
          </a:p>
          <a:p>
            <a:pPr marL="0" indent="0">
              <a:buNone/>
            </a:pPr>
            <a:endParaRPr lang="en-US" b="0" i="0" dirty="0">
              <a:solidFill>
                <a:srgbClr val="1C1E21"/>
              </a:solidFill>
              <a:effectLst/>
              <a:latin typeface="inherit"/>
            </a:endParaRP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516FC5-1A92-F5AF-ADDA-03376BA8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A06B038-0DFF-F7D1-4067-1723D5D1C5D7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Stopwatch 25% with solid fill">
            <a:extLst>
              <a:ext uri="{FF2B5EF4-FFF2-40B4-BE49-F238E27FC236}">
                <a16:creationId xmlns:a16="http://schemas.microsoft.com/office/drawing/2014/main" id="{19DE3780-8817-5CAD-4061-5565AA38A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7669" y="220940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9DF08-E107-0D67-F7E9-A02927AD684E}"/>
              </a:ext>
            </a:extLst>
          </p:cNvPr>
          <p:cNvSpPr txBox="1"/>
          <p:nvPr/>
        </p:nvSpPr>
        <p:spPr>
          <a:xfrm>
            <a:off x="7836747" y="3122082"/>
            <a:ext cx="331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45-50 Secs per batch of 4 pallets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BC750A-C08B-6931-9990-575F937B6680}"/>
              </a:ext>
            </a:extLst>
          </p:cNvPr>
          <p:cNvSpPr/>
          <p:nvPr/>
        </p:nvSpPr>
        <p:spPr>
          <a:xfrm>
            <a:off x="1007995" y="4324004"/>
            <a:ext cx="10109200" cy="1812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Weight of the pallets and the robotic arm: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Assuming the total weight of the pallets and the robotic arm is around 370-470 kg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Distance between the center of gravity of the load and the axis of rotation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Assuming the center of gravity of the load is at a distance of 50 cm from the axis of rotation.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highlight>
                  <a:srgbClr val="C0C0C0"/>
                </a:highlight>
                <a:latin typeface="inherit"/>
              </a:rPr>
              <a:t>Torque = (Weight of the load + Weight of the robotic arm) * Distance * Acceleration due to gravity</a:t>
            </a:r>
          </a:p>
          <a:p>
            <a:pPr lvl="3"/>
            <a:r>
              <a:rPr lang="en-US" b="0" i="0" dirty="0">
                <a:solidFill>
                  <a:srgbClr val="1C1E21"/>
                </a:solidFill>
                <a:effectLst/>
                <a:highlight>
                  <a:srgbClr val="C0C0C0"/>
                </a:highlight>
                <a:latin typeface="inherit"/>
              </a:rPr>
              <a:t>= ((120 + 370-470) kg * 0.5 m * 9.81 m/s^2)= 588-735 Nm</a:t>
            </a:r>
          </a:p>
        </p:txBody>
      </p:sp>
      <p:pic>
        <p:nvPicPr>
          <p:cNvPr id="12" name="Graphic 11" descr="Electrician female with solid fill">
            <a:extLst>
              <a:ext uri="{FF2B5EF4-FFF2-40B4-BE49-F238E27FC236}">
                <a16:creationId xmlns:a16="http://schemas.microsoft.com/office/drawing/2014/main" id="{D8CE3FFE-5928-6C35-AFDA-91FE4D84B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0199" y="25831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662953-D4C7-D7D4-57DB-356C393F71C2}"/>
              </a:ext>
            </a:extLst>
          </p:cNvPr>
          <p:cNvSpPr txBox="1"/>
          <p:nvPr/>
        </p:nvSpPr>
        <p:spPr>
          <a:xfrm>
            <a:off x="4446887" y="3564371"/>
            <a:ext cx="33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herit"/>
              </a:rPr>
              <a:t>2-4kW for the arm to operate</a:t>
            </a:r>
          </a:p>
        </p:txBody>
      </p:sp>
      <p:pic>
        <p:nvPicPr>
          <p:cNvPr id="16" name="Graphic 15" descr="Flying Money with solid fill">
            <a:extLst>
              <a:ext uri="{FF2B5EF4-FFF2-40B4-BE49-F238E27FC236}">
                <a16:creationId xmlns:a16="http://schemas.microsoft.com/office/drawing/2014/main" id="{0430E061-E5C6-0096-C65A-7257BC7AE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9933" y="21428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D9ED-3185-F3D8-53FD-551D0E25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AF62-0612-B9C6-4F92-B2CFDEC0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47333"/>
            <a:ext cx="10312400" cy="4501617"/>
          </a:xfrm>
        </p:spPr>
        <p:txBody>
          <a:bodyPr>
            <a:normAutofit fontScale="850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For the CAD designs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E4E6EB"/>
                </a:solidFill>
                <a:latin typeface="inherit"/>
                <a:hlinkClick r:id="rId3"/>
              </a:rPr>
              <a:t>https://grabcad.com/library/pick-and-place-3-dual-stroke-pneumatic-cylinder</a:t>
            </a:r>
            <a:endParaRPr lang="en-US" u="sng" dirty="0">
              <a:solidFill>
                <a:srgbClr val="E4E6EB"/>
              </a:solidFill>
              <a:latin typeface="inheri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rgbClr val="E4E6EB"/>
                </a:solidFill>
                <a:effectLst/>
                <a:latin typeface="inherit"/>
                <a:hlinkClick r:id="rId4"/>
              </a:rPr>
              <a:t>https://grabcad.com/library/robot-arm-6-axes-prototype-1</a:t>
            </a:r>
            <a:endParaRPr lang="en-US" u="sng" dirty="0">
              <a:solidFill>
                <a:srgbClr val="E4E6EB"/>
              </a:solidFill>
              <a:latin typeface="inheri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For the Design concept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u="sng" dirty="0">
                <a:effectLst/>
                <a:latin typeface="Segoe UI Historic" panose="020B0502040204020203" pitchFamily="34" charset="0"/>
                <a:hlinkClick r:id="rId5"/>
              </a:rPr>
              <a:t>https://youtu.be/0ULSCdUnCHE</a:t>
            </a:r>
            <a:endParaRPr lang="en-US" b="0" i="0" u="sng" dirty="0">
              <a:effectLst/>
              <a:latin typeface="Segoe UI Historic" panose="020B0502040204020203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For the Price comparison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u="sng" dirty="0">
                <a:effectLst/>
                <a:latin typeface="Segoe UI Historic" panose="020B0502040204020203" pitchFamily="34" charset="0"/>
                <a:hlinkClick r:id="rId6"/>
              </a:rPr>
              <a:t>https://www.ufactory.cc/the-most-affordable-collaborative-robots-comparison2?gclid=CjwKCAjw__ihBhADEiwAXEazJhaP1n1jE1r1osqE95RTM_ePLh34btP5JCogT6_IpjLuND4TytDh9xoCK8gQAvD_BwE</a:t>
            </a:r>
            <a:endParaRPr lang="en-US" b="0" i="0" u="sng" dirty="0">
              <a:effectLst/>
              <a:latin typeface="Segoe UI Historic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i="0" u="sng" dirty="0">
                <a:effectLst/>
                <a:latin typeface="Segoe UI Historic" panose="020B0502040204020203" pitchFamily="34" charset="0"/>
                <a:hlinkClick r:id="rId7"/>
              </a:rPr>
              <a:t>https://unchainedrobotics.de/en/category/robot?gclid=CjwKCAjw__ihBhADEiwAXEazJhwpuetSYVpEdtJtHs8anPCUP3S3_c6aYClsN3SB6gSLjR3sYeajYBoCxU4QAvD_BwE</a:t>
            </a:r>
            <a:endParaRPr lang="en-US" u="sng" dirty="0">
              <a:solidFill>
                <a:srgbClr val="E4E6EB"/>
              </a:solidFill>
              <a:latin typeface="inheri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tx1"/>
                </a:solidFill>
                <a:effectLst/>
                <a:latin typeface="Segoe UI Historic" panose="020B0502040204020203" pitchFamily="34" charset="0"/>
              </a:rPr>
              <a:t>Consultant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0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Rashwan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 Al </a:t>
            </a:r>
            <a:r>
              <a:rPr lang="en-US" sz="1600" i="1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K</a:t>
            </a:r>
            <a:r>
              <a:rPr lang="en-US" sz="1600" b="0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entar</a:t>
            </a:r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(</a:t>
            </a:r>
            <a:r>
              <a:rPr lang="en-US" sz="1800" b="0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Ph.D. Engineering Science, Informatics, University of Debrecen)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0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József</a:t>
            </a:r>
            <a:r>
              <a:rPr lang="en-US" sz="1800" b="0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 </a:t>
            </a:r>
            <a:r>
              <a:rPr lang="en-US" sz="1800" b="0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Kertész</a:t>
            </a:r>
            <a:r>
              <a:rPr lang="en-US" sz="1800" b="0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  (Teaching Assistant, Faculty of Technology, University of Debrecen)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3D7429-15B2-0B95-AA21-655CEBD6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71630B5-5352-0EAF-8B65-3F84D7DDE543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2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rial view of a highway near the ocean">
            <a:extLst>
              <a:ext uri="{FF2B5EF4-FFF2-40B4-BE49-F238E27FC236}">
                <a16:creationId xmlns:a16="http://schemas.microsoft.com/office/drawing/2014/main" id="{29AEEE37-161E-13A0-9617-92CC773A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848" b="19132"/>
          <a:stretch/>
        </p:blipFill>
        <p:spPr>
          <a:xfrm>
            <a:off x="6349" y="10"/>
            <a:ext cx="1218882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A5737-FDE1-E0B1-9EFC-B5D90E8F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368" y="1155536"/>
            <a:ext cx="5701477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FBD20C-DCED-4E97-9C65-AA32D674C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EC7B078A-5B54-DB8A-C2D7-AA8DE475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r="4" b="2408"/>
          <a:stretch/>
        </p:blipFill>
        <p:spPr bwMode="auto">
          <a:xfrm>
            <a:off x="20" y="1321308"/>
            <a:ext cx="4489684" cy="421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5037" y="4474741"/>
            <a:ext cx="5558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F18F0DDF-E7DB-9D94-9639-FED090A23324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4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27DF-2847-3017-BF54-0320CF22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5EBF4-0526-DA85-7D37-742D0491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" y="0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F25F8-4E60-7CC3-54D2-CC2768EF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14" y="2128579"/>
            <a:ext cx="2702320" cy="2437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FD5C9-51B7-237E-8EEC-73052627B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37" y="2128580"/>
            <a:ext cx="2842163" cy="2337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7828F-8727-5B4B-25FA-2E23A58F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394" y="2128580"/>
            <a:ext cx="2853863" cy="24379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580F6F-ED3F-C811-9C49-08462EE547EC}"/>
              </a:ext>
            </a:extLst>
          </p:cNvPr>
          <p:cNvSpPr txBox="1"/>
          <p:nvPr/>
        </p:nvSpPr>
        <p:spPr>
          <a:xfrm>
            <a:off x="4975434" y="4910600"/>
            <a:ext cx="255693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Segoe UI Historic" panose="020B0502040204020203" pitchFamily="34" charset="0"/>
              </a:rPr>
              <a:t>CAD Design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Gathering Computer Aided Designs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Assembling the Robot arm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A1830A-7E84-3EDD-FB95-FA6F57A11E76}"/>
              </a:ext>
            </a:extLst>
          </p:cNvPr>
          <p:cNvSpPr txBox="1"/>
          <p:nvPr/>
        </p:nvSpPr>
        <p:spPr>
          <a:xfrm>
            <a:off x="1573813" y="4810459"/>
            <a:ext cx="34808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Segoe UI Historic" panose="020B0502040204020203" pitchFamily="34" charset="0"/>
              </a:rPr>
              <a:t>Robotics Analyst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Gathering data for the robotic arm lifter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Analyzing the cost for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Analyzing the energy consumption </a:t>
            </a:r>
            <a:endParaRPr lang="en-US" sz="1400" dirty="0">
              <a:latin typeface="Segoe UI Historic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389FC-A8AC-D92E-3B96-B01CE12A61B9}"/>
              </a:ext>
            </a:extLst>
          </p:cNvPr>
          <p:cNvSpPr txBox="1"/>
          <p:nvPr/>
        </p:nvSpPr>
        <p:spPr>
          <a:xfrm>
            <a:off x="8179262" y="4910600"/>
            <a:ext cx="304149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Segoe UI Historic" panose="020B0502040204020203" pitchFamily="34" charset="0"/>
              </a:rPr>
              <a:t>Robotics System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Making a pneumatic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Implementation of internal operation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egoe UI Historic" panose="020B0502040204020203" pitchFamily="34" charset="0"/>
              </a:rPr>
              <a:t>Analyzing efficiency of the robot</a:t>
            </a:r>
            <a:endParaRPr lang="en-US" sz="1800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558B4143-353B-8768-FD50-76A3605AE7B1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F945-10EB-56D0-392F-C21CB554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4560-8968-20D5-A557-F3AE93CBF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1359751"/>
            <a:ext cx="5259977" cy="3776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pallet feeding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AAEFE-A064-BBD8-86B5-4A243A75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85" y="1938868"/>
            <a:ext cx="7676594" cy="427566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78C47C9-4889-2352-A096-77B4AAAC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E4A443A0-2BD2-0C6A-BD76-1D0DADF4E3AD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4665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F945-10EB-56D0-392F-C21CB554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4560-8968-20D5-A557-F3AE93CBF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9" y="2023963"/>
            <a:ext cx="7112442" cy="5459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electro-pneumatic system in a robot arm with clamp-claw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183748-A513-DBCE-5DF7-E19F5F1F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A4FF0B9C-B4DE-6B59-1C71-718A8DA277AA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4AC7423-5AED-B064-43F4-561C3ED17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20" y="2026086"/>
            <a:ext cx="3762641" cy="369330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B5DAEE0-2DD5-5BDF-716B-BBFAEA5E30F3}"/>
              </a:ext>
            </a:extLst>
          </p:cNvPr>
          <p:cNvSpPr/>
          <p:nvPr/>
        </p:nvSpPr>
        <p:spPr>
          <a:xfrm>
            <a:off x="1572410" y="2778953"/>
            <a:ext cx="2397741" cy="100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Rotary Robotic Arm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DCD0C94-65B8-7436-9194-995F01DEE292}"/>
              </a:ext>
            </a:extLst>
          </p:cNvPr>
          <p:cNvSpPr/>
          <p:nvPr/>
        </p:nvSpPr>
        <p:spPr>
          <a:xfrm>
            <a:off x="1572410" y="3995559"/>
            <a:ext cx="2397741" cy="100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Robotic Arm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1EBAF-C31F-2BEF-1CD3-F9D4823F7770}"/>
              </a:ext>
            </a:extLst>
          </p:cNvPr>
          <p:cNvSpPr txBox="1"/>
          <p:nvPr/>
        </p:nvSpPr>
        <p:spPr>
          <a:xfrm>
            <a:off x="4121739" y="2880896"/>
            <a:ext cx="197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Mechanical Body- Suitable for less space to move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FFF10-D82B-C9F8-A7AB-CD60C420A731}"/>
              </a:ext>
            </a:extLst>
          </p:cNvPr>
          <p:cNvSpPr txBox="1"/>
          <p:nvPr/>
        </p:nvSpPr>
        <p:spPr>
          <a:xfrm>
            <a:off x="4121739" y="4025934"/>
            <a:ext cx="239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Electropneumatic body- Suitable for less energy to perform</a:t>
            </a:r>
          </a:p>
        </p:txBody>
      </p:sp>
    </p:spTree>
    <p:extLst>
      <p:ext uri="{BB962C8B-B14F-4D97-AF65-F5344CB8AC3E}">
        <p14:creationId xmlns:p14="http://schemas.microsoft.com/office/powerpoint/2010/main" val="1215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B8F6-9C06-98BA-DF23-CF530CFB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Process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39828F-9D91-5A0C-1F76-2C969C3A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78A91-4E7C-A70F-E1BD-3332A47AFDC9}"/>
              </a:ext>
            </a:extLst>
          </p:cNvPr>
          <p:cNvSpPr/>
          <p:nvPr/>
        </p:nvSpPr>
        <p:spPr>
          <a:xfrm>
            <a:off x="238756" y="2373265"/>
            <a:ext cx="1227667" cy="42333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54365E-842F-28EE-E5E1-508153451625}"/>
              </a:ext>
            </a:extLst>
          </p:cNvPr>
          <p:cNvSpPr/>
          <p:nvPr/>
        </p:nvSpPr>
        <p:spPr>
          <a:xfrm>
            <a:off x="220131" y="2985408"/>
            <a:ext cx="1524001" cy="42333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Initiate Rotor and rotate 30 degree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264685-F231-5583-311E-4C5FCA643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1" y="3561143"/>
            <a:ext cx="1662853" cy="42333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Activate Sensor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041E7D-9F35-B9C6-7D0D-4EEF620149DE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1882984" y="3357944"/>
            <a:ext cx="590973" cy="414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3449C9-C149-C047-6721-84054A76E1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882984" y="3772810"/>
            <a:ext cx="593514" cy="275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2BBAED9F-C33B-1A8F-09B8-5DE2F6689314}"/>
              </a:ext>
            </a:extLst>
          </p:cNvPr>
          <p:cNvSpPr txBox="1">
            <a:spLocks/>
          </p:cNvSpPr>
          <p:nvPr/>
        </p:nvSpPr>
        <p:spPr>
          <a:xfrm>
            <a:off x="2473957" y="3146277"/>
            <a:ext cx="1662853" cy="42333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Ultrasonic Sensor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EE462CBC-B7C9-4DBF-3875-73190FB52F81}"/>
              </a:ext>
            </a:extLst>
          </p:cNvPr>
          <p:cNvSpPr txBox="1">
            <a:spLocks/>
          </p:cNvSpPr>
          <p:nvPr/>
        </p:nvSpPr>
        <p:spPr>
          <a:xfrm>
            <a:off x="2473956" y="3789735"/>
            <a:ext cx="1662853" cy="42333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Capacitive Sensor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8FDF83-8656-7785-3CB3-FCD6293EDDC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36810" y="3357944"/>
            <a:ext cx="590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B9CA51-776C-F02C-247D-C95EFC6F7D4D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>
            <a:off x="4136809" y="4001402"/>
            <a:ext cx="589491" cy="3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F9644E6A-FD36-3641-838A-437B210AD06C}"/>
              </a:ext>
            </a:extLst>
          </p:cNvPr>
          <p:cNvSpPr txBox="1">
            <a:spLocks/>
          </p:cNvSpPr>
          <p:nvPr/>
        </p:nvSpPr>
        <p:spPr>
          <a:xfrm>
            <a:off x="4727783" y="3054829"/>
            <a:ext cx="1259848" cy="5757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Distance from claw to pallet</a:t>
            </a:r>
          </a:p>
        </p:txBody>
      </p:sp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F581CD70-C4E1-DE7B-8CC0-F0D0EED56E8A}"/>
              </a:ext>
            </a:extLst>
          </p:cNvPr>
          <p:cNvSpPr txBox="1">
            <a:spLocks/>
          </p:cNvSpPr>
          <p:nvPr/>
        </p:nvSpPr>
        <p:spPr>
          <a:xfrm>
            <a:off x="4726300" y="3729619"/>
            <a:ext cx="1259849" cy="60959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Checks if the pallet in sensor radius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6B4C4A-8AA5-9251-CDAE-624C61D1DEB1}"/>
              </a:ext>
            </a:extLst>
          </p:cNvPr>
          <p:cNvCxnSpPr>
            <a:cxnSpLocks/>
            <a:stCxn id="24" idx="3"/>
            <a:endCxn id="29" idx="2"/>
          </p:cNvCxnSpPr>
          <p:nvPr/>
        </p:nvCxnSpPr>
        <p:spPr>
          <a:xfrm flipV="1">
            <a:off x="5986149" y="3688146"/>
            <a:ext cx="663573" cy="3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F382D1-94D9-5DAE-F9F4-920477EB822B}"/>
              </a:ext>
            </a:extLst>
          </p:cNvPr>
          <p:cNvCxnSpPr>
            <a:cxnSpLocks/>
            <a:stCxn id="24" idx="3"/>
            <a:endCxn id="30" idx="2"/>
          </p:cNvCxnSpPr>
          <p:nvPr/>
        </p:nvCxnSpPr>
        <p:spPr>
          <a:xfrm>
            <a:off x="5986149" y="4034416"/>
            <a:ext cx="663573" cy="34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24BCC5F-646B-11C1-8A19-E9E401CC9B00}"/>
              </a:ext>
            </a:extLst>
          </p:cNvPr>
          <p:cNvSpPr/>
          <p:nvPr/>
        </p:nvSpPr>
        <p:spPr>
          <a:xfrm>
            <a:off x="6649722" y="3417216"/>
            <a:ext cx="578285" cy="541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4E65FC-BDF9-BEC8-D574-56139A48D465}"/>
              </a:ext>
            </a:extLst>
          </p:cNvPr>
          <p:cNvSpPr/>
          <p:nvPr/>
        </p:nvSpPr>
        <p:spPr>
          <a:xfrm>
            <a:off x="6649722" y="4111469"/>
            <a:ext cx="542725" cy="541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DFB3C4-27AB-7558-B62D-2EE757216CA9}"/>
              </a:ext>
            </a:extLst>
          </p:cNvPr>
          <p:cNvCxnSpPr>
            <a:stCxn id="29" idx="0"/>
          </p:cNvCxnSpPr>
          <p:nvPr/>
        </p:nvCxnSpPr>
        <p:spPr>
          <a:xfrm flipV="1">
            <a:off x="6938865" y="2985408"/>
            <a:ext cx="477934" cy="43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688863-9832-B2FC-1B83-B7D6F7D0336F}"/>
              </a:ext>
            </a:extLst>
          </p:cNvPr>
          <p:cNvSpPr/>
          <p:nvPr/>
        </p:nvSpPr>
        <p:spPr>
          <a:xfrm>
            <a:off x="7357533" y="2373266"/>
            <a:ext cx="1793247" cy="70400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Activate rotor 2 of claw to insert under 4 pcs and grab and lift the stack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E1A6A40-E358-A8ED-C572-5BCA2553E536}"/>
              </a:ext>
            </a:extLst>
          </p:cNvPr>
          <p:cNvSpPr/>
          <p:nvPr/>
        </p:nvSpPr>
        <p:spPr>
          <a:xfrm>
            <a:off x="7435850" y="3366823"/>
            <a:ext cx="1793247" cy="56134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Activate linear cylinder to move from stack to feeder and unload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FE39B7-21E2-71B1-8997-294834A9EFF2}"/>
              </a:ext>
            </a:extLst>
          </p:cNvPr>
          <p:cNvCxnSpPr>
            <a:stCxn id="29" idx="6"/>
            <a:endCxn id="40" idx="1"/>
          </p:cNvCxnSpPr>
          <p:nvPr/>
        </p:nvCxnSpPr>
        <p:spPr>
          <a:xfrm flipV="1">
            <a:off x="7228007" y="3647496"/>
            <a:ext cx="207843" cy="4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75F9E7-DB75-D099-9360-220262F1A909}"/>
              </a:ext>
            </a:extLst>
          </p:cNvPr>
          <p:cNvCxnSpPr>
            <a:stCxn id="40" idx="3"/>
          </p:cNvCxnSpPr>
          <p:nvPr/>
        </p:nvCxnSpPr>
        <p:spPr>
          <a:xfrm flipV="1">
            <a:off x="9229097" y="3341875"/>
            <a:ext cx="372102" cy="30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9839B2-6E7A-1EF0-D346-0CB30EC475ED}"/>
              </a:ext>
            </a:extLst>
          </p:cNvPr>
          <p:cNvCxnSpPr>
            <a:stCxn id="40" idx="3"/>
          </p:cNvCxnSpPr>
          <p:nvPr/>
        </p:nvCxnSpPr>
        <p:spPr>
          <a:xfrm>
            <a:off x="9229097" y="3647496"/>
            <a:ext cx="414435" cy="25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41123B2-25F2-37F2-BB1D-C93627B8E20A}"/>
              </a:ext>
            </a:extLst>
          </p:cNvPr>
          <p:cNvSpPr/>
          <p:nvPr/>
        </p:nvSpPr>
        <p:spPr>
          <a:xfrm>
            <a:off x="9601198" y="3054828"/>
            <a:ext cx="1421145" cy="50631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Capacitive sensor 2 checks distance to drop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45FE417-07EC-23BA-5944-84A72DB742A1}"/>
              </a:ext>
            </a:extLst>
          </p:cNvPr>
          <p:cNvSpPr/>
          <p:nvPr/>
        </p:nvSpPr>
        <p:spPr>
          <a:xfrm>
            <a:off x="9643532" y="3630562"/>
            <a:ext cx="1397863" cy="56134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the distance is more, rotate closer to drop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4CE2F1E-3837-EA9F-C1D9-1A638C35E909}"/>
              </a:ext>
            </a:extLst>
          </p:cNvPr>
          <p:cNvCxnSpPr>
            <a:cxnSpLocks/>
            <a:stCxn id="30" idx="4"/>
            <a:endCxn id="8" idx="1"/>
          </p:cNvCxnSpPr>
          <p:nvPr/>
        </p:nvCxnSpPr>
        <p:spPr>
          <a:xfrm rot="5400000" flipH="1">
            <a:off x="2842481" y="574725"/>
            <a:ext cx="1456253" cy="6700954"/>
          </a:xfrm>
          <a:prstGeom prst="curvedConnector4">
            <a:avLst>
              <a:gd name="adj1" fmla="val -15698"/>
              <a:gd name="adj2" fmla="val 102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96A61AB7-F978-145A-81D9-FD2F318D457C}"/>
              </a:ext>
            </a:extLst>
          </p:cNvPr>
          <p:cNvCxnSpPr>
            <a:stCxn id="6" idx="3"/>
            <a:endCxn id="8" idx="3"/>
          </p:cNvCxnSpPr>
          <p:nvPr/>
        </p:nvCxnSpPr>
        <p:spPr>
          <a:xfrm>
            <a:off x="1466423" y="2584932"/>
            <a:ext cx="277709" cy="612143"/>
          </a:xfrm>
          <a:prstGeom prst="curvedConnector3">
            <a:avLst>
              <a:gd name="adj1" fmla="val 182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B62824E1-8447-0505-0BC0-2CC49C999B70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051558" y="3197075"/>
            <a:ext cx="692574" cy="364068"/>
          </a:xfrm>
          <a:prstGeom prst="curvedConnector4">
            <a:avLst>
              <a:gd name="adj1" fmla="val -33007"/>
              <a:gd name="adj2" fmla="val 790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ight Brace 77">
            <a:extLst>
              <a:ext uri="{FF2B5EF4-FFF2-40B4-BE49-F238E27FC236}">
                <a16:creationId xmlns:a16="http://schemas.microsoft.com/office/drawing/2014/main" id="{D07E43A4-CC66-3486-9A8E-A3EABADC7B53}"/>
              </a:ext>
            </a:extLst>
          </p:cNvPr>
          <p:cNvSpPr/>
          <p:nvPr/>
        </p:nvSpPr>
        <p:spPr>
          <a:xfrm>
            <a:off x="11041395" y="3307985"/>
            <a:ext cx="287005" cy="693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9121589F-800A-85C6-FFA5-4D1DBEA8CF8B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982132" y="2985408"/>
            <a:ext cx="10346270" cy="677332"/>
          </a:xfrm>
          <a:prstGeom prst="curvedConnector4">
            <a:avLst>
              <a:gd name="adj1" fmla="val -5237"/>
              <a:gd name="adj2" fmla="val 23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2E25AD9-54B3-88DD-E6A3-7FAAE736AE4A}"/>
              </a:ext>
            </a:extLst>
          </p:cNvPr>
          <p:cNvSpPr txBox="1"/>
          <p:nvPr/>
        </p:nvSpPr>
        <p:spPr>
          <a:xfrm>
            <a:off x="1312333" y="5105400"/>
            <a:ext cx="743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the cycle 3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 set to 5 minutes to reload the stock to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the process after the time of reloading</a:t>
            </a: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DD459A4F-F008-D208-04C4-81115A562467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2861-C743-5516-D947-AB38F693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Linear Robotic Arm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9E5460-FA18-F45A-24AB-2D7A2C452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2" y="2125980"/>
            <a:ext cx="3732724" cy="3579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E9653-AE19-B29E-FD5E-F4EE01AD43D7}"/>
              </a:ext>
            </a:extLst>
          </p:cNvPr>
          <p:cNvSpPr txBox="1"/>
          <p:nvPr/>
        </p:nvSpPr>
        <p:spPr>
          <a:xfrm flipH="1">
            <a:off x="2177679" y="5770587"/>
            <a:ext cx="125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View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395778B-9D61-EEA1-345C-1FA4EC9E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28" y="2086460"/>
            <a:ext cx="3381305" cy="361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374E6-C0EE-C99C-1144-EF21C576EFFD}"/>
              </a:ext>
            </a:extLst>
          </p:cNvPr>
          <p:cNvSpPr txBox="1"/>
          <p:nvPr/>
        </p:nvSpPr>
        <p:spPr>
          <a:xfrm flipH="1">
            <a:off x="5913457" y="5747253"/>
            <a:ext cx="125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View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93AD9FA-28A5-92EE-BF19-59A3A05DC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75" y="2090900"/>
            <a:ext cx="2842820" cy="361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6FB09-8F67-6172-C0B2-772943CACD79}"/>
              </a:ext>
            </a:extLst>
          </p:cNvPr>
          <p:cNvSpPr txBox="1"/>
          <p:nvPr/>
        </p:nvSpPr>
        <p:spPr>
          <a:xfrm flipH="1">
            <a:off x="9309359" y="5709573"/>
            <a:ext cx="125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View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90E8C6F-D3E7-3C54-58D1-BBDD1F69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D1DC53F8-3FCE-7A0E-8818-5FC8F13367F3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5296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543-90DB-2461-63DB-84554EF7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Linear Robotic Arm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04093B-6518-C10E-6D03-A9DC8F17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76" y="1957841"/>
            <a:ext cx="2910358" cy="376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46ECD-4849-0B70-6193-BD407A67D0EE}"/>
              </a:ext>
            </a:extLst>
          </p:cNvPr>
          <p:cNvSpPr txBox="1"/>
          <p:nvPr/>
        </p:nvSpPr>
        <p:spPr>
          <a:xfrm flipH="1">
            <a:off x="1999474" y="5797381"/>
            <a:ext cx="125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View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52F484D-DA46-7ABA-F48D-440E9D05F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26" y="1950173"/>
            <a:ext cx="2850116" cy="376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833AB-D9D1-7B42-AE13-2BD694EAF91E}"/>
              </a:ext>
            </a:extLst>
          </p:cNvPr>
          <p:cNvSpPr txBox="1"/>
          <p:nvPr/>
        </p:nvSpPr>
        <p:spPr>
          <a:xfrm flipH="1">
            <a:off x="5126011" y="5729985"/>
            <a:ext cx="153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View</a:t>
            </a:r>
          </a:p>
          <a:p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8508366-EBD2-B871-E1FF-07C34643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27" y="1950173"/>
            <a:ext cx="2816706" cy="384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E348C-2782-E9F3-B60B-A33FA293803A}"/>
              </a:ext>
            </a:extLst>
          </p:cNvPr>
          <p:cNvSpPr txBox="1"/>
          <p:nvPr/>
        </p:nvSpPr>
        <p:spPr>
          <a:xfrm flipH="1">
            <a:off x="8444184" y="5729985"/>
            <a:ext cx="125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6E0F929-A309-72FF-FF4D-FFD8C83B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7F0B0B52-6338-65D8-53D8-F02D3F67BA15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998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105-9616-0935-2218-72E4D641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Linear Robotic Arm</a:t>
            </a:r>
            <a:endParaRPr lang="en-US" dirty="0"/>
          </a:p>
        </p:txBody>
      </p:sp>
      <p:pic>
        <p:nvPicPr>
          <p:cNvPr id="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3135CFC9-4FB0-5776-CD7B-A606ED3CE2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9713" y="1737360"/>
            <a:ext cx="8373534" cy="471159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22268E9-9246-4222-6A98-70190761E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BD04105-1421-13A0-4CA8-2BA2E6FFB0D6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105-9616-0935-2218-72E4D641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Solutions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Linear Robotic Arm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2268E9-9246-4222-6A98-70190761E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195" y="5289233"/>
            <a:ext cx="1074805" cy="11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BD04105-1421-13A0-4CA8-2BA2E6FFB0D6}"/>
              </a:ext>
            </a:extLst>
          </p:cNvPr>
          <p:cNvSpPr/>
          <p:nvPr/>
        </p:nvSpPr>
        <p:spPr>
          <a:xfrm>
            <a:off x="0" y="0"/>
            <a:ext cx="12192000" cy="6857025"/>
          </a:xfrm>
          <a:prstGeom prst="frame">
            <a:avLst>
              <a:gd name="adj1" fmla="val 770"/>
            </a:avLst>
          </a:prstGeom>
          <a:solidFill>
            <a:srgbClr val="EE6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4270BB84-975E-6A5B-A56F-69EF40CBF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4" y="1898120"/>
            <a:ext cx="7452694" cy="4487013"/>
          </a:xfrm>
        </p:spPr>
      </p:pic>
    </p:spTree>
    <p:extLst>
      <p:ext uri="{BB962C8B-B14F-4D97-AF65-F5344CB8AC3E}">
        <p14:creationId xmlns:p14="http://schemas.microsoft.com/office/powerpoint/2010/main" val="3316708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7744</TotalTime>
  <Words>567</Words>
  <Application>Microsoft Office PowerPoint</Application>
  <PresentationFormat>Widescreen</PresentationFormat>
  <Paragraphs>108</Paragraphs>
  <Slides>19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Courier New</vt:lpstr>
      <vt:lpstr>Georgia Pro Cond Light</vt:lpstr>
      <vt:lpstr>inherit</vt:lpstr>
      <vt:lpstr>Segoe UI Historic</vt:lpstr>
      <vt:lpstr>Speak Pro</vt:lpstr>
      <vt:lpstr>Wingdings</vt:lpstr>
      <vt:lpstr>RetrospectVTI</vt:lpstr>
      <vt:lpstr>Pneumatic Lift</vt:lpstr>
      <vt:lpstr>Team Intro</vt:lpstr>
      <vt:lpstr>Problem</vt:lpstr>
      <vt:lpstr>Our solution</vt:lpstr>
      <vt:lpstr>Operational Process</vt:lpstr>
      <vt:lpstr>Technological Solutions  Linear Robotic Arm</vt:lpstr>
      <vt:lpstr>Technological Solutions  Linear Robotic Arm</vt:lpstr>
      <vt:lpstr>Technological Solutions  Linear Robotic Arm</vt:lpstr>
      <vt:lpstr>Technological Solutions  Linear Robotic Arm</vt:lpstr>
      <vt:lpstr>Technological Solutions  Rotary Robotic Arm</vt:lpstr>
      <vt:lpstr>Technological Solutions  Rotary Robotic Arm</vt:lpstr>
      <vt:lpstr>Technological Solutions  Rotary Robotic Arm</vt:lpstr>
      <vt:lpstr>Technological Solutions  Rotary Robotic Arm</vt:lpstr>
      <vt:lpstr>Technological Solutions  Rotary Robotic Arm</vt:lpstr>
      <vt:lpstr>Deformation of claw</vt:lpstr>
      <vt:lpstr>Expected Benefits</vt:lpstr>
      <vt:lpstr>Cost –Time-Energy Analysis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Sadia Kabir</dc:creator>
  <cp:lastModifiedBy>Dina Sadia Kabir</cp:lastModifiedBy>
  <cp:revision>2</cp:revision>
  <dcterms:created xsi:type="dcterms:W3CDTF">2023-04-13T22:57:20Z</dcterms:created>
  <dcterms:modified xsi:type="dcterms:W3CDTF">2024-04-27T12:02:49Z</dcterms:modified>
</cp:coreProperties>
</file>